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353" r:id="rId3"/>
    <p:sldId id="385" r:id="rId4"/>
    <p:sldId id="378" r:id="rId5"/>
    <p:sldId id="343" r:id="rId6"/>
    <p:sldId id="345" r:id="rId7"/>
    <p:sldId id="375" r:id="rId8"/>
    <p:sldId id="386" r:id="rId9"/>
    <p:sldId id="384" r:id="rId10"/>
    <p:sldId id="380" r:id="rId11"/>
    <p:sldId id="387" r:id="rId12"/>
    <p:sldId id="341" r:id="rId13"/>
    <p:sldId id="3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41" userDrawn="1">
          <p15:clr>
            <a:srgbClr val="A4A3A4"/>
          </p15:clr>
        </p15:guide>
        <p15:guide id="8" pos="2139" userDrawn="1">
          <p15:clr>
            <a:srgbClr val="A4A3A4"/>
          </p15:clr>
        </p15:guide>
        <p15:guide id="9" pos="325" userDrawn="1">
          <p15:clr>
            <a:srgbClr val="A4A3A4"/>
          </p15:clr>
        </p15:guide>
        <p15:guide id="10" orient="horz" pos="34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1BB"/>
    <a:srgbClr val="102569"/>
    <a:srgbClr val="468DC7"/>
    <a:srgbClr val="9CA050"/>
    <a:srgbClr val="FF9300"/>
    <a:srgbClr val="042D61"/>
    <a:srgbClr val="032C60"/>
    <a:srgbClr val="405B00"/>
    <a:srgbClr val="79B4FB"/>
    <a:srgbClr val="A80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90"/>
    <p:restoredTop sz="96291"/>
  </p:normalViewPr>
  <p:slideViewPr>
    <p:cSldViewPr snapToGrid="0" snapToObjects="1" showGuides="1">
      <p:cViewPr varScale="1">
        <p:scale>
          <a:sx n="121" d="100"/>
          <a:sy n="121" d="100"/>
        </p:scale>
        <p:origin x="184" y="296"/>
      </p:cViewPr>
      <p:guideLst>
        <p:guide orient="horz" pos="2160"/>
        <p:guide pos="7355"/>
        <p:guide pos="3024"/>
        <p:guide pos="3840"/>
        <p:guide orient="horz" pos="346"/>
        <p:guide orient="horz" pos="3974"/>
        <p:guide pos="5541"/>
        <p:guide pos="2139"/>
        <p:guide pos="325"/>
        <p:guide orient="horz" pos="34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248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367838-CB9E-1C4E-B6E3-A78C0BA00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E375D-1A8F-9F4D-8CC8-BAE8A5E919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18E09-BFC9-6B48-96B7-BE5177A01D51}" type="datetimeFigureOut">
              <a:rPr lang="es-ES_tradnl" smtClean="0">
                <a:latin typeface="Oxygen" panose="02000503000000090004" pitchFamily="2" charset="77"/>
              </a:rPr>
              <a:t>13/10/22</a:t>
            </a:fld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7A4FF-704A-954D-BC9C-F371462E0F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880EF-7252-FC47-A361-5A3684F19A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F8D33-B625-EE45-B94F-4FC0DF67D7D4}" type="slidenum">
              <a:rPr lang="es-ES_tradnl" smtClean="0">
                <a:latin typeface="Oxygen" panose="02000503000000090004" pitchFamily="2" charset="77"/>
              </a:rPr>
              <a:t>‹#›</a:t>
            </a:fld>
            <a:endParaRPr lang="es-ES_tradnl">
              <a:latin typeface="Oxygen" panose="0200050300000009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83075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88EDFB7E-8A14-5F4A-A8BC-FEC574E653A4}" type="datetimeFigureOut">
              <a:rPr lang="en-US" smtClean="0"/>
              <a:pPr/>
              <a:t>10/13/22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4A1814F3-7BF6-CC41-BA5F-F3649E84E6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4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03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7DD5-2493-8341-812E-B4C1B0D8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68C4D-3B26-9249-9510-ACD999903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0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5B48B92A-D7C7-754E-AA77-CDE37D56D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4B2D-4408-DD41-8A0E-79D8E1BA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3D68DB57-8D40-3143-B353-37477BE9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153"/>
            <a:ext cx="408634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EF85FC-148B-984B-81DB-C8AB4278F6E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33820" y="1822153"/>
            <a:ext cx="408634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3234BC13-F741-7908-A38A-FFB0DED652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1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TI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98B34B73-8F90-C746-9E0F-D6F179BC1C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2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 Slid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1EA9C08-A44F-4B40-BB9C-A986956511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76340"/>
      </p:ext>
    </p:extLst>
  </p:cSld>
  <p:clrMapOvr>
    <a:masterClrMapping/>
  </p:clrMapOvr>
  <p:transition advClick="0"/>
  <p:extLst>
    <p:ext uri="{DCECCB84-F9BA-43D5-87BE-67443E8EF086}">
      <p15:sldGuideLst xmlns:p15="http://schemas.microsoft.com/office/powerpoint/2012/main">
        <p15:guide id="1" pos="191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77DC0DB-DD58-904A-9A67-B7125E70D5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359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0" i="0">
                <a:solidFill>
                  <a:schemeClr val="accent6"/>
                </a:solidFill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 b="0" i="0">
                <a:latin typeface="Calibri"/>
                <a:cs typeface="Calibri"/>
              </a:defRPr>
            </a:lvl1pPr>
            <a:lvl2pPr>
              <a:defRPr sz="1800" b="0" i="0">
                <a:latin typeface="Calibri"/>
                <a:cs typeface="Calibri"/>
              </a:defRPr>
            </a:lvl2pPr>
            <a:lvl3pPr>
              <a:defRPr sz="1800" b="0" i="0">
                <a:latin typeface="Calibri"/>
                <a:cs typeface="Calibri"/>
              </a:defRPr>
            </a:lvl3pPr>
            <a:lvl4pPr>
              <a:defRPr sz="1800" b="0" i="0">
                <a:latin typeface="Calibri"/>
                <a:cs typeface="Calibri"/>
              </a:defRPr>
            </a:lvl4pPr>
            <a:lvl5pPr>
              <a:defRPr sz="1800" b="0" i="0">
                <a:latin typeface="Calibri"/>
                <a:cs typeface="Calibri"/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551571A7-1CF4-F94D-9E21-EF4C53397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1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0E3DF-338D-EC4C-91AB-9274778D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E322F-2259-7A46-B11A-273C145F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0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76" r:id="rId3"/>
    <p:sldLayoutId id="2147483670" r:id="rId4"/>
    <p:sldLayoutId id="2147483671" r:id="rId5"/>
    <p:sldLayoutId id="2147483672" r:id="rId6"/>
    <p:sldLayoutId id="2147483675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Box 233">
            <a:extLst>
              <a:ext uri="{FF2B5EF4-FFF2-40B4-BE49-F238E27FC236}">
                <a16:creationId xmlns:a16="http://schemas.microsoft.com/office/drawing/2014/main" id="{A90D9147-49C0-6A4B-9222-A40E04CA3632}"/>
              </a:ext>
            </a:extLst>
          </p:cNvPr>
          <p:cNvSpPr txBox="1"/>
          <p:nvPr/>
        </p:nvSpPr>
        <p:spPr>
          <a:xfrm>
            <a:off x="4774514" y="3010418"/>
            <a:ext cx="7114224" cy="73353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4960"/>
              </a:lnSpc>
            </a:pPr>
            <a:r>
              <a:rPr lang="en-US" sz="4800" dirty="0">
                <a:solidFill>
                  <a:srgbClr val="102569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Project Kickoff Template</a:t>
            </a:r>
            <a:endParaRPr lang="en-US" sz="4800" dirty="0">
              <a:solidFill>
                <a:srgbClr val="468DC7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A40143-7CCE-A147-85B9-107C026EA7EB}"/>
              </a:ext>
            </a:extLst>
          </p:cNvPr>
          <p:cNvSpPr txBox="1"/>
          <p:nvPr/>
        </p:nvSpPr>
        <p:spPr>
          <a:xfrm>
            <a:off x="4848087" y="3743952"/>
            <a:ext cx="6356067" cy="9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60"/>
              </a:lnSpc>
            </a:pPr>
            <a:r>
              <a:rPr lang="en-US" sz="2400" b="1" dirty="0">
                <a:solidFill>
                  <a:srgbClr val="0E2569"/>
                </a:solidFill>
                <a:latin typeface="Calibri" panose="020F0502020204030204" pitchFamily="34" charset="0"/>
                <a:ea typeface="Helvetica Neue" panose="02000503000000020004" pitchFamily="2" charset="0"/>
                <a:cs typeface="Calibri" panose="020F0502020204030204" pitchFamily="34" charset="0"/>
              </a:rPr>
              <a:t>Name of Project</a:t>
            </a:r>
          </a:p>
          <a:p>
            <a:pPr>
              <a:lnSpc>
                <a:spcPts val="3260"/>
              </a:lnSpc>
            </a:pPr>
            <a:r>
              <a:rPr lang="en-US" sz="1600" b="1" dirty="0">
                <a:solidFill>
                  <a:srgbClr val="0E2569"/>
                </a:solidFill>
                <a:latin typeface="Calibri" panose="020F0502020204030204" pitchFamily="34" charset="0"/>
                <a:ea typeface="Helvetica Neue" panose="02000503000000020004" pitchFamily="2" charset="0"/>
                <a:cs typeface="Calibri" panose="020F0502020204030204" pitchFamily="34" charset="0"/>
              </a:rPr>
              <a:t>Date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28E7FC8-F1B3-644E-AE9D-BEFBD4D6956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4466897" cy="68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95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33595"/>
            <a:ext cx="4393324" cy="674285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90" y="1095676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Next meeting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Action items from kickoff meeting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441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68B648-EF98-A448-8334-05137D9018DD}"/>
              </a:ext>
            </a:extLst>
          </p:cNvPr>
          <p:cNvSpPr txBox="1"/>
          <p:nvPr/>
        </p:nvSpPr>
        <p:spPr>
          <a:xfrm>
            <a:off x="1862516" y="3062233"/>
            <a:ext cx="7114224" cy="73353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4960"/>
              </a:lnSpc>
            </a:pPr>
            <a:r>
              <a:rPr lang="en-US" sz="4300" dirty="0">
                <a:solidFill>
                  <a:srgbClr val="102569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Appendix</a:t>
            </a:r>
            <a:endParaRPr lang="en-US" sz="4300" dirty="0">
              <a:solidFill>
                <a:srgbClr val="468DC7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886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65125"/>
            <a:ext cx="8618482" cy="674285"/>
          </a:xfrm>
        </p:spPr>
        <p:txBody>
          <a:bodyPr>
            <a:noAutofit/>
          </a:bodyPr>
          <a:lstStyle/>
          <a:p>
            <a:r>
              <a:rPr lang="en-US" dirty="0"/>
              <a:t>Project Structure: </a:t>
            </a:r>
            <a:r>
              <a:rPr lang="en-US" b="1" dirty="0"/>
              <a:t>Project Manager Responsibilities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99090" y="1166018"/>
            <a:ext cx="8321565" cy="4525963"/>
          </a:xfrm>
        </p:spPr>
        <p:txBody>
          <a:bodyPr>
            <a:normAutofit/>
          </a:bodyPr>
          <a:lstStyle/>
          <a:p>
            <a:r>
              <a:rPr lang="en-US" dirty="0"/>
              <a:t>Communicate project goals and objectives</a:t>
            </a:r>
          </a:p>
          <a:p>
            <a:r>
              <a:rPr lang="en-US" dirty="0"/>
              <a:t>Plan/direct action plans</a:t>
            </a:r>
          </a:p>
          <a:p>
            <a:r>
              <a:rPr lang="en-US" dirty="0"/>
              <a:t>Manage the overall project schedule and deliverables</a:t>
            </a:r>
          </a:p>
          <a:p>
            <a:r>
              <a:rPr lang="en-US" dirty="0"/>
              <a:t>Track and control project progress and communicate variances</a:t>
            </a:r>
          </a:p>
          <a:p>
            <a:r>
              <a:rPr lang="en-US" dirty="0"/>
              <a:t>Develop/track action plans for issues, risks, changes, etc.</a:t>
            </a:r>
          </a:p>
          <a:p>
            <a:r>
              <a:rPr lang="en-US" dirty="0"/>
              <a:t>Define and approve project changes</a:t>
            </a:r>
          </a:p>
          <a:p>
            <a:r>
              <a:rPr lang="en-US" dirty="0"/>
              <a:t>Point of contact for team members</a:t>
            </a:r>
          </a:p>
          <a:p>
            <a:r>
              <a:rPr lang="en-US" dirty="0"/>
              <a:t>Conduct status meetings and communicate status reports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2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65125"/>
            <a:ext cx="7199586" cy="674285"/>
          </a:xfrm>
        </p:spPr>
        <p:txBody>
          <a:bodyPr/>
          <a:lstStyle/>
          <a:p>
            <a:r>
              <a:rPr lang="en-US" dirty="0"/>
              <a:t>Project Structure: </a:t>
            </a:r>
            <a:r>
              <a:rPr lang="en-US" b="1" dirty="0"/>
              <a:t>Project Team Responsibilities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9909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Contribute to the project deliverables and documents</a:t>
            </a:r>
          </a:p>
          <a:p>
            <a:r>
              <a:rPr lang="en-US" dirty="0"/>
              <a:t>Review relevant project documentation</a:t>
            </a:r>
          </a:p>
          <a:p>
            <a:r>
              <a:rPr lang="en-US" dirty="0"/>
              <a:t>Assist in determining estimates for detailed project plan, work, tasks</a:t>
            </a:r>
          </a:p>
          <a:p>
            <a:r>
              <a:rPr lang="en-US" dirty="0"/>
              <a:t>Complete work on time and with high quality</a:t>
            </a:r>
          </a:p>
          <a:p>
            <a:r>
              <a:rPr lang="en-US" dirty="0"/>
              <a:t>Attend team meetings</a:t>
            </a:r>
          </a:p>
          <a:p>
            <a:r>
              <a:rPr lang="en-US" dirty="0"/>
              <a:t>Report progress</a:t>
            </a:r>
          </a:p>
          <a:p>
            <a:r>
              <a:rPr lang="en-US" dirty="0"/>
              <a:t>Report issues and risks</a:t>
            </a:r>
          </a:p>
          <a:p>
            <a:r>
              <a:rPr lang="en-US" dirty="0"/>
              <a:t>Help resolve issues and mitigate risks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9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65125"/>
            <a:ext cx="10754710" cy="5593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90" y="1144224"/>
            <a:ext cx="10754710" cy="43513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Overview</a:t>
            </a:r>
          </a:p>
          <a:p>
            <a:pPr lvl="1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Business Problem Statement /Goals &amp; Objectives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Scope (in/out)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Structure: Roles &amp; Responsibilities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Timeline: Key Milestones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Risks: Assumptions, Concerns, Blockers, Dependencies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Budget (If Known)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Logistics: Communication &amp; Documentation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Appendix</a:t>
            </a:r>
          </a:p>
          <a:p>
            <a:pPr lvl="1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Manager Responsibilities</a:t>
            </a:r>
          </a:p>
          <a:p>
            <a:pPr lvl="1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Team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61418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35899"/>
            <a:ext cx="10643623" cy="703511"/>
          </a:xfrm>
        </p:spPr>
        <p:txBody>
          <a:bodyPr>
            <a:normAutofit/>
          </a:bodyPr>
          <a:lstStyle/>
          <a:p>
            <a:r>
              <a:rPr lang="en-US" dirty="0"/>
              <a:t>Project Overview: </a:t>
            </a:r>
            <a:r>
              <a:rPr lang="en-US" b="1" dirty="0"/>
              <a:t>Business Problem Statement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4F52297-D01F-FE4C-A44A-6019999AE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935704"/>
              </p:ext>
            </p:extLst>
          </p:nvPr>
        </p:nvGraphicFramePr>
        <p:xfrm>
          <a:off x="683173" y="1274782"/>
          <a:ext cx="10559538" cy="2931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54175">
                  <a:extLst>
                    <a:ext uri="{9D8B030D-6E8A-4147-A177-3AD203B41FA5}">
                      <a16:colId xmlns:a16="http://schemas.microsoft.com/office/drawing/2014/main" val="1200230726"/>
                    </a:ext>
                  </a:extLst>
                </a:gridCol>
                <a:gridCol w="3152927">
                  <a:extLst>
                    <a:ext uri="{9D8B030D-6E8A-4147-A177-3AD203B41FA5}">
                      <a16:colId xmlns:a16="http://schemas.microsoft.com/office/drawing/2014/main" val="1261749819"/>
                    </a:ext>
                  </a:extLst>
                </a:gridCol>
                <a:gridCol w="4752436">
                  <a:extLst>
                    <a:ext uri="{9D8B030D-6E8A-4147-A177-3AD203B41FA5}">
                      <a16:colId xmlns:a16="http://schemas.microsoft.com/office/drawing/2014/main" val="274470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I am…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Who is the customer/sponsor/business owner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Describe customer and attributes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470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Trying to…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What is the customer/sponsor/business owner trying to achieve?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List what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customer/sponsor/business owner </a:t>
                      </a:r>
                      <a:r>
                        <a:rPr lang="en-US" sz="1600" dirty="0"/>
                        <a:t>would like to achieve. Describe the high-level goals of the project and how they relate to overall business objectives.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60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But….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What are the barriers/blockers?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List the barriers or blockers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2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Because…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What is the problem the customer is trying to solve?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List the problem/root cause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5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And know we will be successful when…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How will the customer know that the project is a success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List success criteria here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4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23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24872"/>
            <a:ext cx="10754710" cy="1325563"/>
          </a:xfrm>
        </p:spPr>
        <p:txBody>
          <a:bodyPr>
            <a:normAutofit/>
          </a:bodyPr>
          <a:lstStyle/>
          <a:p>
            <a:r>
              <a:rPr lang="en-US" dirty="0"/>
              <a:t>Project Scope: </a:t>
            </a:r>
            <a:r>
              <a:rPr lang="en-US" b="1" dirty="0"/>
              <a:t>In/Out of Scope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3FBD6-9379-7A4D-919E-DED342D32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3" y="1524695"/>
            <a:ext cx="42098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is in scope</a:t>
            </a:r>
          </a:p>
          <a:p>
            <a:pPr marL="0" indent="0">
              <a:buNone/>
            </a:pPr>
            <a:r>
              <a:rPr lang="en-US" sz="2000" dirty="0"/>
              <a:t>1.</a:t>
            </a:r>
          </a:p>
          <a:p>
            <a:pPr marL="0" indent="0">
              <a:buNone/>
            </a:pPr>
            <a:r>
              <a:rPr lang="en-US" sz="2000" dirty="0"/>
              <a:t>2.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ADDC84-2FDA-5C4C-9B3D-8590B505719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33820" y="1524695"/>
            <a:ext cx="40863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is out of scope</a:t>
            </a:r>
          </a:p>
          <a:p>
            <a:pPr marL="0" indent="0">
              <a:buNone/>
            </a:pPr>
            <a:r>
              <a:rPr lang="en-US" sz="2000" dirty="0"/>
              <a:t>1.</a:t>
            </a:r>
          </a:p>
          <a:p>
            <a:pPr marL="0" indent="0">
              <a:buNone/>
            </a:pPr>
            <a:r>
              <a:rPr lang="en-US" sz="2000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73049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24152"/>
            <a:ext cx="10515600" cy="1325563"/>
          </a:xfrm>
        </p:spPr>
        <p:txBody>
          <a:bodyPr/>
          <a:lstStyle/>
          <a:p>
            <a:r>
              <a:rPr lang="en-US" dirty="0"/>
              <a:t>Project Structure: </a:t>
            </a:r>
            <a:r>
              <a:rPr lang="en-US" b="1" dirty="0"/>
              <a:t>Roles &amp; Responsibilities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266394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13932"/>
              </p:ext>
            </p:extLst>
          </p:nvPr>
        </p:nvGraphicFramePr>
        <p:xfrm>
          <a:off x="691055" y="1197212"/>
          <a:ext cx="10515600" cy="354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6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283">
                  <a:extLst>
                    <a:ext uri="{9D8B030D-6E8A-4147-A177-3AD203B41FA5}">
                      <a16:colId xmlns:a16="http://schemas.microsoft.com/office/drawing/2014/main" val="186777178"/>
                    </a:ext>
                  </a:extLst>
                </a:gridCol>
                <a:gridCol w="2626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7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RACI*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Responsibility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3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4A46DC-8DB8-474E-A914-1FF7ED352BC0}"/>
              </a:ext>
            </a:extLst>
          </p:cNvPr>
          <p:cNvSpPr txBox="1"/>
          <p:nvPr/>
        </p:nvSpPr>
        <p:spPr>
          <a:xfrm>
            <a:off x="977462" y="5647447"/>
            <a:ext cx="576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*RACI: R= Responsible, A=Accountable, C=Consult, I=Inform</a:t>
            </a:r>
          </a:p>
        </p:txBody>
      </p:sp>
    </p:spTree>
    <p:extLst>
      <p:ext uri="{BB962C8B-B14F-4D97-AF65-F5344CB8AC3E}">
        <p14:creationId xmlns:p14="http://schemas.microsoft.com/office/powerpoint/2010/main" val="196811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88879"/>
            <a:ext cx="10515600" cy="578069"/>
          </a:xfrm>
        </p:spPr>
        <p:txBody>
          <a:bodyPr/>
          <a:lstStyle/>
          <a:p>
            <a:r>
              <a:rPr lang="en-US" dirty="0"/>
              <a:t>Project Timeline: </a:t>
            </a:r>
            <a:r>
              <a:rPr lang="en-US" b="1" dirty="0"/>
              <a:t>Key Milestones &amp; Dates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84651"/>
              </p:ext>
            </p:extLst>
          </p:nvPr>
        </p:nvGraphicFramePr>
        <p:xfrm>
          <a:off x="672662" y="1212811"/>
          <a:ext cx="1065256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849">
                  <a:extLst>
                    <a:ext uri="{9D8B030D-6E8A-4147-A177-3AD203B41FA5}">
                      <a16:colId xmlns:a16="http://schemas.microsoft.com/office/drawing/2014/main" val="411463552"/>
                    </a:ext>
                  </a:extLst>
                </a:gridCol>
                <a:gridCol w="2305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Project Task/Milestone/Deliverable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Due Date (if known)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31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54615"/>
            <a:ext cx="10195034" cy="674285"/>
          </a:xfrm>
        </p:spPr>
        <p:txBody>
          <a:bodyPr>
            <a:noAutofit/>
          </a:bodyPr>
          <a:lstStyle/>
          <a:p>
            <a:r>
              <a:rPr lang="en-US" dirty="0"/>
              <a:t>Project Risks: </a:t>
            </a:r>
            <a:r>
              <a:rPr lang="en-US" b="1" dirty="0"/>
              <a:t>Assumptions, Concerns, Blockers, Dependencies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A62D29-1402-DB4E-BA0C-7DE6AD122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437351"/>
              </p:ext>
            </p:extLst>
          </p:nvPr>
        </p:nvGraphicFramePr>
        <p:xfrm>
          <a:off x="746235" y="1202301"/>
          <a:ext cx="94521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1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Assumption, Concern, Blocker, or Dependency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Mitigation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CA97AD-3DC3-E04E-9CFC-D8D2B71DE9DB}"/>
              </a:ext>
            </a:extLst>
          </p:cNvPr>
          <p:cNvSpPr txBox="1"/>
          <p:nvPr/>
        </p:nvSpPr>
        <p:spPr>
          <a:xfrm>
            <a:off x="746236" y="5118560"/>
            <a:ext cx="10540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Note: include any hard deadlines, and constraints re budget, regulations, equipment, resources/personnel, technology, etc. </a:t>
            </a:r>
          </a:p>
        </p:txBody>
      </p:sp>
    </p:spTree>
    <p:extLst>
      <p:ext uri="{BB962C8B-B14F-4D97-AF65-F5344CB8AC3E}">
        <p14:creationId xmlns:p14="http://schemas.microsoft.com/office/powerpoint/2010/main" val="258766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354615"/>
            <a:ext cx="4761186" cy="703511"/>
          </a:xfrm>
        </p:spPr>
        <p:txBody>
          <a:bodyPr>
            <a:normAutofit/>
          </a:bodyPr>
          <a:lstStyle/>
          <a:p>
            <a:r>
              <a:rPr lang="en-US" dirty="0"/>
              <a:t>Project Budget (if known)</a:t>
            </a:r>
            <a:endParaRPr lang="en-US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A62D29-1402-DB4E-BA0C-7DE6AD122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463111"/>
              </p:ext>
            </p:extLst>
          </p:nvPr>
        </p:nvGraphicFramePr>
        <p:xfrm>
          <a:off x="665718" y="1212938"/>
          <a:ext cx="94521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237">
                  <a:extLst>
                    <a:ext uri="{9D8B030D-6E8A-4147-A177-3AD203B41FA5}">
                      <a16:colId xmlns:a16="http://schemas.microsoft.com/office/drawing/2014/main" val="1536877823"/>
                    </a:ext>
                  </a:extLst>
                </a:gridCol>
                <a:gridCol w="3647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Budget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Time or Recurring?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Hardware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Licenses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45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77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89" y="365125"/>
            <a:ext cx="7966841" cy="674285"/>
          </a:xfrm>
        </p:spPr>
        <p:txBody>
          <a:bodyPr>
            <a:normAutofit/>
          </a:bodyPr>
          <a:lstStyle/>
          <a:p>
            <a:r>
              <a:rPr lang="en-US" dirty="0"/>
              <a:t>Project Logistics: </a:t>
            </a:r>
            <a:r>
              <a:rPr lang="en-US" b="1" dirty="0"/>
              <a:t>Communication &amp; Documentation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D3F1B0A0-FB03-5F49-A2A5-1702BB2F4E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359005"/>
              </p:ext>
            </p:extLst>
          </p:nvPr>
        </p:nvGraphicFramePr>
        <p:xfrm>
          <a:off x="659175" y="1198298"/>
          <a:ext cx="10873649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96595">
                  <a:extLst>
                    <a:ext uri="{9D8B030D-6E8A-4147-A177-3AD203B41FA5}">
                      <a16:colId xmlns:a16="http://schemas.microsoft.com/office/drawing/2014/main" val="1200230726"/>
                    </a:ext>
                  </a:extLst>
                </a:gridCol>
                <a:gridCol w="6977054">
                  <a:extLst>
                    <a:ext uri="{9D8B030D-6E8A-4147-A177-3AD203B41FA5}">
                      <a16:colId xmlns:a16="http://schemas.microsoft.com/office/drawing/2014/main" val="274470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We will meet regularly…</a:t>
                      </a:r>
                    </a:p>
                  </a:txBody>
                  <a:tcPr>
                    <a:solidFill>
                      <a:srgbClr val="1351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Cadence/schedule of recurring meeting and preferred method (in person/Zoom)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470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Our project materials will be located….</a:t>
                      </a:r>
                    </a:p>
                  </a:txBody>
                  <a:tcPr>
                    <a:solidFill>
                      <a:srgbClr val="1351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Dropbox/Google Drive/Shared drive location here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60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Communication channels are… </a:t>
                      </a:r>
                    </a:p>
                  </a:txBody>
                  <a:tcPr>
                    <a:solidFill>
                      <a:srgbClr val="1351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Slack, email lists, etc. here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2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Project updates will be sent…</a:t>
                      </a:r>
                    </a:p>
                  </a:txBody>
                  <a:tcPr>
                    <a:solidFill>
                      <a:srgbClr val="1351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Capture when projects updates will be sent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5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2"/>
                          </a:solidFill>
                        </a:rPr>
                        <a:t>Additional info…</a:t>
                      </a:r>
                    </a:p>
                  </a:txBody>
                  <a:tcPr>
                    <a:solidFill>
                      <a:srgbClr val="1351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Additional project info here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4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74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Jake - Light">
      <a:dk1>
        <a:srgbClr val="060F2A"/>
      </a:dk1>
      <a:lt1>
        <a:srgbClr val="FFFFFF"/>
      </a:lt1>
      <a:dk2>
        <a:srgbClr val="0F2569"/>
      </a:dk2>
      <a:lt2>
        <a:srgbClr val="FFFFFF"/>
      </a:lt2>
      <a:accent1>
        <a:srgbClr val="1351BB"/>
      </a:accent1>
      <a:accent2>
        <a:srgbClr val="4A9AF9"/>
      </a:accent2>
      <a:accent3>
        <a:srgbClr val="82B2F9"/>
      </a:accent3>
      <a:accent4>
        <a:srgbClr val="237DF3"/>
      </a:accent4>
      <a:accent5>
        <a:srgbClr val="193852"/>
      </a:accent5>
      <a:accent6>
        <a:srgbClr val="152F86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_Toolkit" id="{3520023C-F1AA-524C-9AD0-AB1BC89A752C}" vid="{E947B8D5-98CE-FE46-B220-BB57EEA77C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4069</TotalTime>
  <Words>538</Words>
  <Application>Microsoft Macintosh PowerPoint</Application>
  <PresentationFormat>Widescreen</PresentationFormat>
  <Paragraphs>114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Oxygen</vt:lpstr>
      <vt:lpstr>Wingdings</vt:lpstr>
      <vt:lpstr>Office Theme</vt:lpstr>
      <vt:lpstr>PowerPoint Presentation</vt:lpstr>
      <vt:lpstr>Agenda</vt:lpstr>
      <vt:lpstr>Project Overview: Business Problem Statement</vt:lpstr>
      <vt:lpstr>Project Scope: In/Out of Scope</vt:lpstr>
      <vt:lpstr>Project Structure: Roles &amp; Responsibilities</vt:lpstr>
      <vt:lpstr>Project Timeline: Key Milestones &amp; Dates</vt:lpstr>
      <vt:lpstr>Project Risks: Assumptions, Concerns, Blockers, Dependencies</vt:lpstr>
      <vt:lpstr>Project Budget (if known)</vt:lpstr>
      <vt:lpstr>Project Logistics: Communication &amp; Documentation</vt:lpstr>
      <vt:lpstr>Next Steps</vt:lpstr>
      <vt:lpstr>PowerPoint Presentation</vt:lpstr>
      <vt:lpstr>Project Structure: Project Manager Responsibilities</vt:lpstr>
      <vt:lpstr>Project Structure: Project Team Responsibilities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Elizabeth McManus</dc:creator>
  <cp:keywords/>
  <dc:description/>
  <cp:lastModifiedBy>Jennifer Burke</cp:lastModifiedBy>
  <cp:revision>6</cp:revision>
  <dcterms:created xsi:type="dcterms:W3CDTF">2021-12-10T19:52:21Z</dcterms:created>
  <dcterms:modified xsi:type="dcterms:W3CDTF">2022-10-14T02:38:12Z</dcterms:modified>
  <cp:category/>
</cp:coreProperties>
</file>